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ooke Saron" initials="BS" lastIdx="2" clrIdx="0">
    <p:extLst>
      <p:ext uri="{19B8F6BF-5375-455C-9EA6-DF929625EA0E}">
        <p15:presenceInfo xmlns:p15="http://schemas.microsoft.com/office/powerpoint/2012/main" userId="S::bsaron@smp.org::514a032d-1aac-4ed1-9878-3ed7bd3ee233" providerId="AD"/>
      </p:ext>
    </p:extLst>
  </p:cmAuthor>
  <p:cmAuthor id="2" name="Brian Singer-Towns" initials="BS" lastIdx="2" clrIdx="1">
    <p:extLst>
      <p:ext uri="{19B8F6BF-5375-455C-9EA6-DF929625EA0E}">
        <p15:presenceInfo xmlns:p15="http://schemas.microsoft.com/office/powerpoint/2012/main" userId="S::btowns@smp.org::7259c008-5664-4d8b-97e4-93a4b61f415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80" autoAdjust="0"/>
    <p:restoredTop sz="75829" autoAdjust="0"/>
  </p:normalViewPr>
  <p:slideViewPr>
    <p:cSldViewPr>
      <p:cViewPr varScale="1">
        <p:scale>
          <a:sx n="79" d="100"/>
          <a:sy n="79" d="100"/>
        </p:scale>
        <p:origin x="122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2101528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meunierd/Shutterstock.com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meunierd/Shutterstock.com</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Hadrian/Shutterstock.com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George Rudy / Shutterstock.com</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latin typeface="+mn-lt"/>
                <a:ea typeface="+mn-ea"/>
                <a:cs typeface="+mn-cs"/>
              </a:rPr>
              <a:t>Note: </a:t>
            </a:r>
            <a:r>
              <a:rPr lang="en-US" sz="1200" i="0" kern="1200" dirty="0">
                <a:solidFill>
                  <a:schemeClr val="tx1"/>
                </a:solidFill>
                <a:latin typeface="+mn-lt"/>
                <a:ea typeface="+mn-ea"/>
                <a:cs typeface="+mn-cs"/>
              </a:rPr>
              <a:t>Pause to allow the students time to reflect on this question.</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TORWAISTUDIO/Shutterstock.com</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latin typeface="+mn-lt"/>
                <a:ea typeface="+mn-ea"/>
                <a:cs typeface="+mn-cs"/>
              </a:rPr>
              <a:t>Note: </a:t>
            </a:r>
            <a:r>
              <a:rPr lang="en-US" sz="1200" i="0" kern="1200" dirty="0">
                <a:solidFill>
                  <a:schemeClr val="tx1"/>
                </a:solidFill>
                <a:latin typeface="+mn-lt"/>
                <a:ea typeface="+mn-ea"/>
                <a:cs typeface="+mn-cs"/>
              </a:rPr>
              <a:t>Pause to allow the students time to reflect on this question.</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Rawpixel.com/Shutterstock.com</a:t>
            </a:r>
            <a:r>
              <a:rPr lang="en-US" dirty="0"/>
              <a:t> </a:t>
            </a:r>
            <a:endParaRPr lang="en-US" sz="1200" i="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latin typeface="+mn-lt"/>
                <a:ea typeface="+mn-ea"/>
                <a:cs typeface="+mn-cs"/>
              </a:rPr>
              <a:t>Note: </a:t>
            </a:r>
            <a:r>
              <a:rPr lang="en-US" sz="1200" i="0" kern="1200" dirty="0">
                <a:solidFill>
                  <a:schemeClr val="tx1"/>
                </a:solidFill>
                <a:latin typeface="+mn-lt"/>
                <a:ea typeface="+mn-ea"/>
                <a:cs typeface="+mn-cs"/>
              </a:rPr>
              <a:t>Pause to allow the students time to reflect on this question.</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Michal Szymanski / Shutterstock.com</a:t>
            </a:r>
            <a:r>
              <a:rPr lang="en-US"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latin typeface="+mn-lt"/>
                <a:ea typeface="+mn-ea"/>
                <a:cs typeface="+mn-cs"/>
              </a:rPr>
              <a:t>Note: </a:t>
            </a:r>
            <a:r>
              <a:rPr lang="en-US" sz="1200" i="0" kern="1200" dirty="0">
                <a:solidFill>
                  <a:schemeClr val="tx1"/>
                </a:solidFill>
                <a:latin typeface="+mn-lt"/>
                <a:ea typeface="+mn-ea"/>
                <a:cs typeface="+mn-cs"/>
              </a:rPr>
              <a:t>Pause to allow the students time to reflect on this question.</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Ollyy/Shutterstock.com</a:t>
            </a:r>
            <a:r>
              <a:rPr lang="en-US" dirty="0"/>
              <a:t> </a:t>
            </a:r>
            <a:endParaRPr lang="en-US" sz="1200" i="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latin typeface="+mn-lt"/>
                <a:ea typeface="+mn-ea"/>
                <a:cs typeface="+mn-cs"/>
              </a:rPr>
              <a:t>Note: </a:t>
            </a:r>
            <a:r>
              <a:rPr lang="en-US" sz="1200" i="0" kern="1200" dirty="0">
                <a:solidFill>
                  <a:schemeClr val="tx1"/>
                </a:solidFill>
                <a:latin typeface="+mn-lt"/>
                <a:ea typeface="+mn-ea"/>
                <a:cs typeface="+mn-cs"/>
              </a:rPr>
              <a:t>Pause to allow the students time to reflect on these questions.</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Tate Britain / Wikimedia.com</a:t>
            </a:r>
            <a:r>
              <a:rPr lang="en-US" dirty="0"/>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2514835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735052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89058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474112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560489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489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14356701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197826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81200"/>
            <a:ext cx="7772400" cy="1470025"/>
          </a:xfrm>
        </p:spPr>
        <p:txBody>
          <a:bodyPr>
            <a:normAutofit/>
          </a:bodyPr>
          <a:lstStyle>
            <a:lvl1pPr algn="ctr">
              <a:defRPr sz="4400" b="1">
                <a:solidFill>
                  <a:schemeClr val="bg1"/>
                </a:solidFill>
                <a:latin typeface="Arial" pitchFamily="34" charset="0"/>
                <a:cs typeface="Arial"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371600" y="3962400"/>
            <a:ext cx="6400800" cy="990600"/>
          </a:xfrm>
        </p:spPr>
        <p:txBody>
          <a:bodyPr>
            <a:normAutofit/>
          </a:bodyPr>
          <a:lstStyle>
            <a:lvl1pPr marL="0" indent="0" algn="ctr">
              <a:buNone/>
              <a:defRPr sz="2500" b="1">
                <a:solidFill>
                  <a:schemeClr val="bg1"/>
                </a:solidFill>
                <a:latin typeface="Arial" pitchFamily="34" charset="0"/>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9" name="Text Placeholder 8"/>
          <p:cNvSpPr>
            <a:spLocks noGrp="1"/>
          </p:cNvSpPr>
          <p:nvPr>
            <p:ph type="body" sz="quarter" idx="10" hasCustomPrompt="1"/>
          </p:nvPr>
        </p:nvSpPr>
        <p:spPr>
          <a:xfrm>
            <a:off x="7620000" y="6019800"/>
            <a:ext cx="1295400" cy="152400"/>
          </a:xfrm>
        </p:spPr>
        <p:txBody>
          <a:bodyPr>
            <a:normAutofit/>
          </a:bodyPr>
          <a:lstStyle>
            <a:lvl1pPr>
              <a:buNone/>
              <a:defRPr sz="800">
                <a:solidFill>
                  <a:schemeClr val="bg1">
                    <a:lumMod val="50000"/>
                  </a:schemeClr>
                </a:solidFill>
              </a:defRPr>
            </a:lvl1pPr>
          </a:lstStyle>
          <a:p>
            <a:pPr lvl="0"/>
            <a:r>
              <a:rPr lang="en-US" dirty="0"/>
              <a:t>Document # TX00</a:t>
            </a:r>
          </a:p>
        </p:txBody>
      </p:sp>
    </p:spTree>
    <p:extLst>
      <p:ext uri="{BB962C8B-B14F-4D97-AF65-F5344CB8AC3E}">
        <p14:creationId xmlns:p14="http://schemas.microsoft.com/office/powerpoint/2010/main" val="2180087572"/>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5189914"/>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1CFBCB1-687F-9B45-AE03-58BED3DE33F3}"/>
              </a:ext>
            </a:extLst>
          </p:cNvPr>
          <p:cNvPicPr>
            <a:picLocks noChangeAspect="1"/>
          </p:cNvPicPr>
          <p:nvPr/>
        </p:nvPicPr>
        <p:blipFill>
          <a:blip r:embed="rId2"/>
          <a:stretch>
            <a:fillRect/>
          </a:stretch>
        </p:blipFill>
        <p:spPr>
          <a:xfrm>
            <a:off x="0" y="22225"/>
            <a:ext cx="9144000" cy="6858000"/>
          </a:xfrm>
          <a:prstGeom prst="rect">
            <a:avLst/>
          </a:prstGeom>
        </p:spPr>
      </p:pic>
      <p:sp>
        <p:nvSpPr>
          <p:cNvPr id="2" name="Title 1"/>
          <p:cNvSpPr>
            <a:spLocks noGrp="1"/>
          </p:cNvSpPr>
          <p:nvPr>
            <p:ph type="ctrTitle"/>
          </p:nvPr>
        </p:nvSpPr>
        <p:spPr/>
        <p:txBody>
          <a:bodyPr/>
          <a:lstStyle/>
          <a:p>
            <a:r>
              <a:rPr lang="en-US" dirty="0">
                <a:solidFill>
                  <a:schemeClr val="tx1">
                    <a:lumMod val="95000"/>
                    <a:lumOff val="5000"/>
                  </a:schemeClr>
                </a:solidFill>
              </a:rPr>
              <a:t>Life: </a:t>
            </a:r>
            <a:br>
              <a:rPr lang="en-US" dirty="0">
                <a:solidFill>
                  <a:schemeClr val="tx1">
                    <a:lumMod val="95000"/>
                    <a:lumOff val="5000"/>
                  </a:schemeClr>
                </a:solidFill>
              </a:rPr>
            </a:br>
            <a:r>
              <a:rPr lang="en-US" dirty="0">
                <a:solidFill>
                  <a:schemeClr val="tx1">
                    <a:lumMod val="95000"/>
                    <a:lumOff val="5000"/>
                  </a:schemeClr>
                </a:solidFill>
              </a:rPr>
              <a:t>A Precious Gift</a:t>
            </a:r>
          </a:p>
        </p:txBody>
      </p:sp>
      <p:sp>
        <p:nvSpPr>
          <p:cNvPr id="3" name="Subtitle 2"/>
          <p:cNvSpPr>
            <a:spLocks noGrp="1"/>
          </p:cNvSpPr>
          <p:nvPr>
            <p:ph type="subTitle" idx="1"/>
          </p:nvPr>
        </p:nvSpPr>
        <p:spPr>
          <a:xfrm>
            <a:off x="1371600" y="4100751"/>
            <a:ext cx="6400800" cy="1324689"/>
          </a:xfrm>
        </p:spPr>
        <p:txBody>
          <a:bodyPr/>
          <a:lstStyle/>
          <a:p>
            <a:r>
              <a:rPr lang="en-US" sz="2000" b="0" i="1" dirty="0">
                <a:solidFill>
                  <a:schemeClr val="tx1">
                    <a:lumMod val="95000"/>
                    <a:lumOff val="5000"/>
                  </a:schemeClr>
                </a:solidFill>
              </a:rPr>
              <a:t>Morality and God’s Love</a:t>
            </a:r>
          </a:p>
          <a:p>
            <a:r>
              <a:rPr lang="en-US" sz="2000" b="0" dirty="0">
                <a:solidFill>
                  <a:schemeClr val="tx1">
                    <a:lumMod val="95000"/>
                    <a:lumOff val="5000"/>
                  </a:schemeClr>
                </a:solidFill>
              </a:rPr>
              <a:t>Unit 4, Learning Experience 3</a:t>
            </a:r>
          </a:p>
          <a:p>
            <a:endParaRPr lang="en-US" dirty="0">
              <a:solidFill>
                <a:schemeClr val="tx1">
                  <a:lumMod val="95000"/>
                  <a:lumOff val="5000"/>
                </a:schemeClr>
              </a:solidFill>
            </a:endParaRPr>
          </a:p>
        </p:txBody>
      </p:sp>
      <p:sp>
        <p:nvSpPr>
          <p:cNvPr id="9" name="Text Placeholder 3">
            <a:extLst>
              <a:ext uri="{FF2B5EF4-FFF2-40B4-BE49-F238E27FC236}">
                <a16:creationId xmlns:a16="http://schemas.microsoft.com/office/drawing/2014/main" id="{9BE429A9-EA9E-A94B-8653-893584519EC8}"/>
              </a:ext>
            </a:extLst>
          </p:cNvPr>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TX006865</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7666" y="1117091"/>
            <a:ext cx="3886199" cy="4597909"/>
          </a:xfrm>
        </p:spPr>
        <p:txBody>
          <a:bodyPr>
            <a:normAutofit/>
          </a:bodyPr>
          <a:lstStyle/>
          <a:p>
            <a:pPr marL="0" indent="0">
              <a:lnSpc>
                <a:spcPct val="114000"/>
              </a:lnSpc>
              <a:buNone/>
            </a:pPr>
            <a:r>
              <a:rPr lang="en-US" sz="2300" dirty="0"/>
              <a:t>“How precious must man be in the eyes of the Creator, if he ‘gained so great a Redeemer’ and if God ‘gave his only Son’ in order that man ‘should not perish but have eternal life’ (John 3:16).” (John Paul II, </a:t>
            </a:r>
            <a:r>
              <a:rPr lang="en-US" sz="2300" i="1" dirty="0"/>
              <a:t>The Gospel of Life</a:t>
            </a:r>
            <a:r>
              <a:rPr lang="en-US" sz="2300" dirty="0"/>
              <a:t>, number 25)</a:t>
            </a:r>
          </a:p>
        </p:txBody>
      </p:sp>
      <p:pic>
        <p:nvPicPr>
          <p:cNvPr id="6" name="Picture 5" descr="A picture containing indoor, items, stuffed, table&#10;&#10;Description automatically generated">
            <a:extLst>
              <a:ext uri="{FF2B5EF4-FFF2-40B4-BE49-F238E27FC236}">
                <a16:creationId xmlns:a16="http://schemas.microsoft.com/office/drawing/2014/main" id="{C9B60FB1-C4CE-9B48-830E-684A9EE436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57800" y="1117091"/>
            <a:ext cx="3886200" cy="503766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 for Written Reflection</a:t>
            </a:r>
          </a:p>
        </p:txBody>
      </p:sp>
      <p:sp>
        <p:nvSpPr>
          <p:cNvPr id="3" name="Content Placeholder 2"/>
          <p:cNvSpPr>
            <a:spLocks noGrp="1"/>
          </p:cNvSpPr>
          <p:nvPr>
            <p:ph idx="1"/>
          </p:nvPr>
        </p:nvSpPr>
        <p:spPr/>
        <p:txBody>
          <a:bodyPr/>
          <a:lstStyle/>
          <a:p>
            <a:r>
              <a:rPr lang="en-US" dirty="0"/>
              <a:t>Describe an event in your life that has caused you to appreciate that life is a precious gift.</a:t>
            </a:r>
          </a:p>
          <a:p>
            <a:pPr marL="0" indent="0"/>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5B948-EA39-46D2-A289-74FE91CDE121}"/>
              </a:ext>
            </a:extLst>
          </p:cNvPr>
          <p:cNvSpPr>
            <a:spLocks noGrp="1"/>
          </p:cNvSpPr>
          <p:nvPr>
            <p:ph type="title"/>
          </p:nvPr>
        </p:nvSpPr>
        <p:spPr>
          <a:xfrm>
            <a:off x="1371600" y="1143000"/>
            <a:ext cx="8229600" cy="533400"/>
          </a:xfrm>
        </p:spPr>
        <p:txBody>
          <a:bodyPr>
            <a:normAutofit/>
          </a:bodyPr>
          <a:lstStyle/>
          <a:p>
            <a:r>
              <a:rPr lang="en-US" sz="1800" dirty="0"/>
              <a:t>Acknowledgment</a:t>
            </a:r>
          </a:p>
        </p:txBody>
      </p:sp>
      <p:sp>
        <p:nvSpPr>
          <p:cNvPr id="3" name="Content Placeholder 2">
            <a:extLst>
              <a:ext uri="{FF2B5EF4-FFF2-40B4-BE49-F238E27FC236}">
                <a16:creationId xmlns:a16="http://schemas.microsoft.com/office/drawing/2014/main" id="{33F62F17-8277-4EBE-A1A0-3E5BA367A83F}"/>
              </a:ext>
            </a:extLst>
          </p:cNvPr>
          <p:cNvSpPr>
            <a:spLocks noGrp="1"/>
          </p:cNvSpPr>
          <p:nvPr>
            <p:ph idx="1"/>
          </p:nvPr>
        </p:nvSpPr>
        <p:spPr>
          <a:xfrm>
            <a:off x="1333500" y="1694411"/>
            <a:ext cx="6477000" cy="4373563"/>
          </a:xfrm>
        </p:spPr>
        <p:txBody>
          <a:bodyPr/>
          <a:lstStyle/>
          <a:p>
            <a:pPr marL="0" indent="0">
              <a:buNone/>
            </a:pPr>
            <a:r>
              <a:rPr lang="en-US" sz="1400" dirty="0"/>
              <a:t>The quotations in the presentation are from </a:t>
            </a:r>
            <a:r>
              <a:rPr lang="en-US" sz="1400" i="1" dirty="0"/>
              <a:t>The Gospel of Life</a:t>
            </a:r>
            <a:r>
              <a:rPr lang="en-US" sz="1400" dirty="0"/>
              <a:t> (</a:t>
            </a:r>
            <a:r>
              <a:rPr lang="en-US" sz="1400" i="1" dirty="0"/>
              <a:t>Evangelium Vitae),</a:t>
            </a:r>
            <a:r>
              <a:rPr lang="en-US" sz="1400" dirty="0"/>
              <a:t> numbers 1 and 25, at </a:t>
            </a:r>
            <a:r>
              <a:rPr lang="en-US" sz="1400" i="1" dirty="0"/>
              <a:t>www.vatican.va/holy_father/john_paul_ ii</a:t>
            </a:r>
            <a:br>
              <a:rPr lang="en-US" sz="1400" i="1" dirty="0"/>
            </a:br>
            <a:r>
              <a:rPr lang="en-US" sz="1400" i="1" dirty="0"/>
              <a:t>/encyclicals/documents/hf_jp-ii_enc_25031995_evangelium-vitae_en.html</a:t>
            </a:r>
            <a:r>
              <a:rPr lang="en-US" sz="1400" dirty="0"/>
              <a:t>. Copyright © Libreria Editrice Vaticana (LEV).</a:t>
            </a:r>
          </a:p>
          <a:p>
            <a:pPr marL="0" indent="0">
              <a:buNone/>
            </a:pPr>
            <a:endParaRPr lang="en-US" dirty="0"/>
          </a:p>
        </p:txBody>
      </p:sp>
    </p:spTree>
    <p:extLst>
      <p:ext uri="{BB962C8B-B14F-4D97-AF65-F5344CB8AC3E}">
        <p14:creationId xmlns:p14="http://schemas.microsoft.com/office/powerpoint/2010/main" val="3551550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267200" y="1066800"/>
            <a:ext cx="4419600" cy="5287963"/>
          </a:xfrm>
        </p:spPr>
        <p:txBody>
          <a:bodyPr>
            <a:normAutofit/>
          </a:bodyPr>
          <a:lstStyle/>
          <a:p>
            <a:pPr marL="0" indent="0">
              <a:lnSpc>
                <a:spcPct val="114000"/>
              </a:lnSpc>
              <a:buNone/>
            </a:pPr>
            <a:r>
              <a:rPr lang="en-US" dirty="0"/>
              <a:t>“At the dawn of salvation, it</a:t>
            </a:r>
            <a:br>
              <a:rPr lang="en-US" dirty="0"/>
            </a:br>
            <a:r>
              <a:rPr lang="en-US" dirty="0"/>
              <a:t>is the Birth of a Child which</a:t>
            </a:r>
            <a:br>
              <a:rPr lang="en-US" dirty="0"/>
            </a:br>
            <a:r>
              <a:rPr lang="en-US" dirty="0"/>
              <a:t>is proclaimed as joyful news: </a:t>
            </a:r>
            <a:br>
              <a:rPr lang="en-US" dirty="0"/>
            </a:br>
            <a:r>
              <a:rPr lang="en-US" dirty="0"/>
              <a:t>‘I bring you good news of a great joy which will come to all the people, for to you is born this day in the city of David, as Savior, who is Christ the Lord’ (Luke 2:10–11).” (John Paul II, </a:t>
            </a:r>
            <a:r>
              <a:rPr lang="en-US" i="1" dirty="0"/>
              <a:t>The Gospel of Life</a:t>
            </a:r>
            <a:r>
              <a:rPr lang="en-US" dirty="0"/>
              <a:t>, number 1)</a:t>
            </a:r>
          </a:p>
          <a:p>
            <a:endParaRPr lang="en-US" dirty="0"/>
          </a:p>
        </p:txBody>
      </p:sp>
      <p:pic>
        <p:nvPicPr>
          <p:cNvPr id="4" name="Picture 3" descr="A picture containing group, dog, person, photo&#10;&#10;Description automatically generated">
            <a:extLst>
              <a:ext uri="{FF2B5EF4-FFF2-40B4-BE49-F238E27FC236}">
                <a16:creationId xmlns:a16="http://schemas.microsoft.com/office/drawing/2014/main" id="{D9311448-B074-F14E-A25E-8E4F09607009}"/>
              </a:ext>
            </a:extLst>
          </p:cNvPr>
          <p:cNvPicPr>
            <a:picLocks noChangeAspect="1"/>
          </p:cNvPicPr>
          <p:nvPr/>
        </p:nvPicPr>
        <p:blipFill rotWithShape="1">
          <a:blip r:embed="rId3">
            <a:extLst>
              <a:ext uri="{28A0092B-C50C-407E-A947-70E740481C1C}">
                <a14:useLocalDpi xmlns:a14="http://schemas.microsoft.com/office/drawing/2010/main" val="0"/>
              </a:ext>
            </a:extLst>
          </a:blip>
          <a:srcRect l="29916" r="20535"/>
          <a:stretch/>
        </p:blipFill>
        <p:spPr>
          <a:xfrm>
            <a:off x="0" y="1066800"/>
            <a:ext cx="4038600" cy="44829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95300" y="1447800"/>
            <a:ext cx="4229100" cy="5516563"/>
          </a:xfrm>
        </p:spPr>
        <p:txBody>
          <a:bodyPr>
            <a:normAutofit/>
          </a:bodyPr>
          <a:lstStyle/>
          <a:p>
            <a:pPr marL="0" indent="0">
              <a:lnSpc>
                <a:spcPct val="113000"/>
              </a:lnSpc>
              <a:buNone/>
            </a:pPr>
            <a:r>
              <a:rPr lang="en-US" sz="2200" dirty="0"/>
              <a:t>“The source of this ‘great joy’  </a:t>
            </a:r>
            <a:br>
              <a:rPr lang="en-US" sz="2200" dirty="0"/>
            </a:br>
            <a:r>
              <a:rPr lang="en-US" sz="2200" dirty="0"/>
              <a:t>.  .  .  also reveals the full meaning of every human birth and the joy which accompanies the Birth of the Messiah is thus seen to be the foundation and fulfillment of joy at every child born into the world.” (John Paul II, </a:t>
            </a:r>
            <a:r>
              <a:rPr lang="en-US" sz="2200" i="1" dirty="0"/>
              <a:t>The Gospel of Life,</a:t>
            </a:r>
            <a:r>
              <a:rPr lang="en-US" sz="2200" dirty="0"/>
              <a:t> number 1)</a:t>
            </a:r>
          </a:p>
        </p:txBody>
      </p:sp>
      <p:pic>
        <p:nvPicPr>
          <p:cNvPr id="4" name="Picture 3" descr="A picture containing group, dog, person, photo&#10;&#10;Description automatically generated">
            <a:extLst>
              <a:ext uri="{FF2B5EF4-FFF2-40B4-BE49-F238E27FC236}">
                <a16:creationId xmlns:a16="http://schemas.microsoft.com/office/drawing/2014/main" id="{CD49BC41-FBC4-8F46-B6D9-7CC540AF81F1}"/>
              </a:ext>
            </a:extLst>
          </p:cNvPr>
          <p:cNvPicPr>
            <a:picLocks noChangeAspect="1"/>
          </p:cNvPicPr>
          <p:nvPr/>
        </p:nvPicPr>
        <p:blipFill rotWithShape="1">
          <a:blip r:embed="rId3">
            <a:extLst>
              <a:ext uri="{28A0092B-C50C-407E-A947-70E740481C1C}">
                <a14:useLocalDpi xmlns:a14="http://schemas.microsoft.com/office/drawing/2010/main" val="0"/>
              </a:ext>
            </a:extLst>
          </a:blip>
          <a:srcRect l="29916" r="20535"/>
          <a:stretch/>
        </p:blipFill>
        <p:spPr>
          <a:xfrm flipH="1">
            <a:off x="5105400" y="1295400"/>
            <a:ext cx="4038600" cy="448290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95398" y="914400"/>
            <a:ext cx="6858001" cy="4678363"/>
          </a:xfrm>
        </p:spPr>
        <p:txBody>
          <a:bodyPr/>
          <a:lstStyle/>
          <a:p>
            <a:pPr marL="0" indent="0">
              <a:lnSpc>
                <a:spcPct val="114000"/>
              </a:lnSpc>
              <a:buNone/>
            </a:pPr>
            <a:r>
              <a:rPr lang="en-US" dirty="0"/>
              <a:t>“When he presents the heart of his redemptive mission, Jesus says: ‘I came that they may have life, and have it abundantly’ (John 10:10).” (John Paul II, </a:t>
            </a:r>
            <a:r>
              <a:rPr lang="en-US" i="1" dirty="0"/>
              <a:t>The Gospel of Life</a:t>
            </a:r>
            <a:r>
              <a:rPr lang="en-US" dirty="0"/>
              <a:t>, number 1)</a:t>
            </a:r>
          </a:p>
          <a:p>
            <a:endParaRPr lang="en-US" dirty="0"/>
          </a:p>
        </p:txBody>
      </p:sp>
      <p:pic>
        <p:nvPicPr>
          <p:cNvPr id="5" name="Picture 4" descr="A statue of a person&#10;&#10;Description automatically generated">
            <a:extLst>
              <a:ext uri="{FF2B5EF4-FFF2-40B4-BE49-F238E27FC236}">
                <a16:creationId xmlns:a16="http://schemas.microsoft.com/office/drawing/2014/main" id="{74AC269B-7133-F64F-9D5D-ACC82D7EF1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1919" y="2819400"/>
            <a:ext cx="5180162" cy="343185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3397" y="1341437"/>
            <a:ext cx="4038600" cy="4297363"/>
          </a:xfrm>
        </p:spPr>
        <p:txBody>
          <a:bodyPr>
            <a:normAutofit/>
          </a:bodyPr>
          <a:lstStyle/>
          <a:p>
            <a:pPr marL="228600" indent="-228600">
              <a:lnSpc>
                <a:spcPct val="114000"/>
              </a:lnSpc>
            </a:pPr>
            <a:r>
              <a:rPr lang="en-US" dirty="0"/>
              <a:t>What stories do you recall about your birth? </a:t>
            </a:r>
          </a:p>
          <a:p>
            <a:pPr marL="228600" indent="-228600">
              <a:lnSpc>
                <a:spcPct val="114000"/>
              </a:lnSpc>
            </a:pPr>
            <a:r>
              <a:rPr lang="en-US" dirty="0"/>
              <a:t>Who do you think were</a:t>
            </a:r>
            <a:br>
              <a:rPr lang="en-US" dirty="0"/>
            </a:br>
            <a:r>
              <a:rPr lang="en-US" dirty="0"/>
              <a:t>the first people to hear</a:t>
            </a:r>
            <a:br>
              <a:rPr lang="en-US" dirty="0"/>
            </a:br>
            <a:r>
              <a:rPr lang="en-US" dirty="0"/>
              <a:t>the “good news” from</a:t>
            </a:r>
            <a:br>
              <a:rPr lang="en-US" dirty="0"/>
            </a:br>
            <a:r>
              <a:rPr lang="en-US" dirty="0"/>
              <a:t>your parents?</a:t>
            </a:r>
          </a:p>
          <a:p>
            <a:endParaRPr lang="en-US" dirty="0"/>
          </a:p>
        </p:txBody>
      </p:sp>
      <p:pic>
        <p:nvPicPr>
          <p:cNvPr id="6" name="Picture 5" descr="A small child sitting on a table&#10;&#10;Description automatically generated">
            <a:extLst>
              <a:ext uri="{FF2B5EF4-FFF2-40B4-BE49-F238E27FC236}">
                <a16:creationId xmlns:a16="http://schemas.microsoft.com/office/drawing/2014/main" id="{762E8596-3198-EF4B-95EA-CB0CB6AA649A}"/>
              </a:ext>
            </a:extLst>
          </p:cNvPr>
          <p:cNvPicPr>
            <a:picLocks noChangeAspect="1"/>
          </p:cNvPicPr>
          <p:nvPr/>
        </p:nvPicPr>
        <p:blipFill rotWithShape="1">
          <a:blip r:embed="rId3">
            <a:extLst>
              <a:ext uri="{28A0092B-C50C-407E-A947-70E740481C1C}">
                <a14:useLocalDpi xmlns:a14="http://schemas.microsoft.com/office/drawing/2010/main" val="0"/>
              </a:ext>
            </a:extLst>
          </a:blip>
          <a:srcRect l="30747" r="6522"/>
          <a:stretch/>
        </p:blipFill>
        <p:spPr>
          <a:xfrm>
            <a:off x="4724400" y="1341437"/>
            <a:ext cx="4038600" cy="4297363"/>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341437"/>
            <a:ext cx="4038600" cy="4297363"/>
          </a:xfrm>
        </p:spPr>
        <p:txBody>
          <a:bodyPr>
            <a:normAutofit/>
          </a:bodyPr>
          <a:lstStyle/>
          <a:p>
            <a:pPr marL="236538" indent="-236538">
              <a:lnSpc>
                <a:spcPct val="114000"/>
              </a:lnSpc>
            </a:pPr>
            <a:r>
              <a:rPr lang="en-US" dirty="0"/>
              <a:t>What occasions have been celebrations of</a:t>
            </a:r>
            <a:br>
              <a:rPr lang="en-US" dirty="0"/>
            </a:br>
            <a:r>
              <a:rPr lang="en-US" dirty="0"/>
              <a:t>life in your family?</a:t>
            </a:r>
          </a:p>
          <a:p>
            <a:endParaRPr lang="en-US" dirty="0"/>
          </a:p>
        </p:txBody>
      </p:sp>
      <p:pic>
        <p:nvPicPr>
          <p:cNvPr id="5" name="Picture 4" descr="A group of people sitting at a table with a birthday cake&#10;&#10;Description automatically generated">
            <a:extLst>
              <a:ext uri="{FF2B5EF4-FFF2-40B4-BE49-F238E27FC236}">
                <a16:creationId xmlns:a16="http://schemas.microsoft.com/office/drawing/2014/main" id="{5B450B92-3227-5C49-B62B-2046A41B5FEA}"/>
              </a:ext>
            </a:extLst>
          </p:cNvPr>
          <p:cNvPicPr>
            <a:picLocks noChangeAspect="1"/>
          </p:cNvPicPr>
          <p:nvPr/>
        </p:nvPicPr>
        <p:blipFill rotWithShape="1">
          <a:blip r:embed="rId3">
            <a:extLst>
              <a:ext uri="{28A0092B-C50C-407E-A947-70E740481C1C}">
                <a14:useLocalDpi xmlns:a14="http://schemas.microsoft.com/office/drawing/2010/main" val="0"/>
              </a:ext>
            </a:extLst>
          </a:blip>
          <a:srcRect l="19609" r="17660"/>
          <a:stretch/>
        </p:blipFill>
        <p:spPr>
          <a:xfrm>
            <a:off x="4648200" y="1447800"/>
            <a:ext cx="4038600" cy="4297363"/>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41363" y="1011169"/>
            <a:ext cx="8229600" cy="1010307"/>
          </a:xfrm>
        </p:spPr>
        <p:txBody>
          <a:bodyPr>
            <a:noAutofit/>
          </a:bodyPr>
          <a:lstStyle/>
          <a:p>
            <a:r>
              <a:rPr lang="en-US" dirty="0"/>
              <a:t>Which of your family members</a:t>
            </a:r>
            <a:br>
              <a:rPr lang="en-US" dirty="0"/>
            </a:br>
            <a:r>
              <a:rPr lang="en-US" dirty="0"/>
              <a:t>make you feel cherished?</a:t>
            </a:r>
          </a:p>
        </p:txBody>
      </p:sp>
      <p:sp>
        <p:nvSpPr>
          <p:cNvPr id="7" name="Rectangle 6"/>
          <p:cNvSpPr/>
          <p:nvPr/>
        </p:nvSpPr>
        <p:spPr>
          <a:xfrm>
            <a:off x="941363" y="2133942"/>
            <a:ext cx="3200400" cy="5358775"/>
          </a:xfrm>
          <a:prstGeom prst="rect">
            <a:avLst/>
          </a:prstGeom>
        </p:spPr>
        <p:txBody>
          <a:bodyPr wrap="square">
            <a:spAutoFit/>
          </a:bodyPr>
          <a:lstStyle/>
          <a:p>
            <a:pPr marL="233363" indent="-233363">
              <a:lnSpc>
                <a:spcPct val="114000"/>
              </a:lnSpc>
              <a:buFont typeface="Arial" panose="020B0604020202020204" pitchFamily="34" charset="0"/>
              <a:buChar char="•"/>
            </a:pPr>
            <a:r>
              <a:rPr lang="en-US" sz="2400" dirty="0">
                <a:latin typeface="Arial" panose="020B0604020202020204" pitchFamily="34" charset="0"/>
                <a:cs typeface="Arial" panose="020B0604020202020204" pitchFamily="34" charset="0"/>
              </a:rPr>
              <a:t>parents?</a:t>
            </a:r>
          </a:p>
          <a:p>
            <a:pPr marL="233363" indent="-233363">
              <a:lnSpc>
                <a:spcPct val="114000"/>
              </a:lnSpc>
              <a:buFont typeface="Arial" panose="020B0604020202020204" pitchFamily="34" charset="0"/>
              <a:buChar char="•"/>
            </a:pPr>
            <a:r>
              <a:rPr lang="en-US" sz="2400" dirty="0">
                <a:latin typeface="Arial" panose="020B0604020202020204" pitchFamily="34" charset="0"/>
                <a:cs typeface="Arial" panose="020B0604020202020204" pitchFamily="34" charset="0"/>
              </a:rPr>
              <a:t>grandparents? </a:t>
            </a:r>
          </a:p>
          <a:p>
            <a:pPr marL="233363" indent="-233363">
              <a:lnSpc>
                <a:spcPct val="114000"/>
              </a:lnSpc>
              <a:buFont typeface="Arial" panose="020B0604020202020204" pitchFamily="34" charset="0"/>
              <a:buChar char="•"/>
            </a:pPr>
            <a:r>
              <a:rPr lang="en-US" sz="2400" dirty="0">
                <a:latin typeface="Arial" panose="020B0604020202020204" pitchFamily="34" charset="0"/>
                <a:cs typeface="Arial" panose="020B0604020202020204" pitchFamily="34" charset="0"/>
              </a:rPr>
              <a:t>aunts or uncles?</a:t>
            </a:r>
          </a:p>
          <a:p>
            <a:pPr marL="233363" indent="-233363">
              <a:lnSpc>
                <a:spcPct val="114000"/>
              </a:lnSpc>
              <a:buFont typeface="Arial" panose="020B0604020202020204" pitchFamily="34" charset="0"/>
              <a:buChar char="•"/>
            </a:pPr>
            <a:r>
              <a:rPr lang="en-US" sz="2400" dirty="0">
                <a:latin typeface="Arial" panose="020B0604020202020204" pitchFamily="34" charset="0"/>
                <a:cs typeface="Arial" panose="020B0604020202020204" pitchFamily="34" charset="0"/>
              </a:rPr>
              <a:t>siblings? </a:t>
            </a:r>
          </a:p>
          <a:p>
            <a:pPr marL="233363" indent="-233363">
              <a:lnSpc>
                <a:spcPct val="114000"/>
              </a:lnSpc>
              <a:buFont typeface="Arial" panose="020B0604020202020204" pitchFamily="34" charset="0"/>
              <a:buChar char="•"/>
            </a:pPr>
            <a:r>
              <a:rPr lang="en-US" sz="2400" dirty="0">
                <a:latin typeface="Arial" panose="020B0604020202020204" pitchFamily="34" charset="0"/>
                <a:cs typeface="Arial" panose="020B0604020202020204" pitchFamily="34" charset="0"/>
              </a:rPr>
              <a:t>cousins?</a:t>
            </a:r>
          </a:p>
          <a:p>
            <a:pPr>
              <a:lnSpc>
                <a:spcPct val="114000"/>
              </a:lnSpc>
            </a:pPr>
            <a:endParaRPr lang="en-US" sz="2400" dirty="0">
              <a:latin typeface="Arial" panose="020B0604020202020204" pitchFamily="34" charset="0"/>
              <a:cs typeface="Arial" panose="020B0604020202020204" pitchFamily="34" charset="0"/>
            </a:endParaRPr>
          </a:p>
          <a:p>
            <a:pPr>
              <a:lnSpc>
                <a:spcPct val="114000"/>
              </a:lnSpc>
            </a:pPr>
            <a:r>
              <a:rPr lang="en-US" sz="2400" dirty="0">
                <a:latin typeface="Arial" panose="020B0604020202020204" pitchFamily="34" charset="0"/>
                <a:cs typeface="Arial" panose="020B0604020202020204" pitchFamily="34" charset="0"/>
              </a:rPr>
              <a:t>Who do you think of with great respect?</a:t>
            </a:r>
          </a:p>
          <a:p>
            <a:pPr>
              <a:lnSpc>
                <a:spcPct val="114000"/>
              </a:lnSpc>
            </a:pPr>
            <a:endParaRPr lang="en-US" sz="2400" dirty="0">
              <a:latin typeface="Arial" panose="020B0604020202020204" pitchFamily="34" charset="0"/>
              <a:cs typeface="Arial" panose="020B0604020202020204" pitchFamily="34" charset="0"/>
            </a:endParaRPr>
          </a:p>
          <a:p>
            <a:endParaRPr lang="en-US" sz="2400" dirty="0"/>
          </a:p>
          <a:p>
            <a:r>
              <a:rPr lang="en-US" sz="2400" dirty="0"/>
              <a:t> </a:t>
            </a:r>
          </a:p>
          <a:p>
            <a:endParaRPr lang="en-US" sz="2400" dirty="0"/>
          </a:p>
          <a:p>
            <a:r>
              <a:rPr lang="en-US" sz="2400" dirty="0"/>
              <a:t> </a:t>
            </a:r>
          </a:p>
        </p:txBody>
      </p:sp>
      <p:pic>
        <p:nvPicPr>
          <p:cNvPr id="3" name="Picture 2" descr="A group of people standing on top of a grass covered field&#10;&#10;Description automatically generated">
            <a:extLst>
              <a:ext uri="{FF2B5EF4-FFF2-40B4-BE49-F238E27FC236}">
                <a16:creationId xmlns:a16="http://schemas.microsoft.com/office/drawing/2014/main" id="{F0EBD7B6-8EF2-F549-B041-840C02FECFE0}"/>
              </a:ext>
            </a:extLst>
          </p:cNvPr>
          <p:cNvPicPr>
            <a:picLocks noChangeAspect="1"/>
          </p:cNvPicPr>
          <p:nvPr/>
        </p:nvPicPr>
        <p:blipFill rotWithShape="1">
          <a:blip r:embed="rId3">
            <a:extLst>
              <a:ext uri="{28A0092B-C50C-407E-A947-70E740481C1C}">
                <a14:useLocalDpi xmlns:a14="http://schemas.microsoft.com/office/drawing/2010/main" val="0"/>
              </a:ext>
            </a:extLst>
          </a:blip>
          <a:srcRect l="1602" r="6002"/>
          <a:stretch/>
        </p:blipFill>
        <p:spPr>
          <a:xfrm>
            <a:off x="4343400" y="2049611"/>
            <a:ext cx="4800600" cy="398333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5400" y="808037"/>
            <a:ext cx="6553200" cy="990600"/>
          </a:xfrm>
        </p:spPr>
        <p:txBody>
          <a:bodyPr>
            <a:noAutofit/>
          </a:bodyPr>
          <a:lstStyle/>
          <a:p>
            <a:r>
              <a:rPr lang="en-US" dirty="0"/>
              <a:t>What childhood memories stand out as times of joy?</a:t>
            </a:r>
          </a:p>
        </p:txBody>
      </p:sp>
      <p:sp>
        <p:nvSpPr>
          <p:cNvPr id="3" name="Content Placeholder 2"/>
          <p:cNvSpPr>
            <a:spLocks noGrp="1"/>
          </p:cNvSpPr>
          <p:nvPr>
            <p:ph idx="1"/>
          </p:nvPr>
        </p:nvSpPr>
        <p:spPr>
          <a:xfrm>
            <a:off x="5531006" y="2704727"/>
            <a:ext cx="3612994" cy="2057400"/>
          </a:xfrm>
        </p:spPr>
        <p:txBody>
          <a:bodyPr/>
          <a:lstStyle/>
          <a:p>
            <a:pPr marL="236538" indent="-236538">
              <a:lnSpc>
                <a:spcPct val="114000"/>
              </a:lnSpc>
              <a:buFont typeface="Arial" pitchFamily="34" charset="0"/>
              <a:buChar char="•"/>
            </a:pPr>
            <a:r>
              <a:rPr lang="en-US" dirty="0"/>
              <a:t>new friends? </a:t>
            </a:r>
          </a:p>
          <a:p>
            <a:pPr marL="236538" indent="-236538">
              <a:lnSpc>
                <a:spcPct val="114000"/>
              </a:lnSpc>
              <a:buFont typeface="Arial" pitchFamily="34" charset="0"/>
              <a:buChar char="•"/>
            </a:pPr>
            <a:r>
              <a:rPr lang="en-US" dirty="0"/>
              <a:t>new teachers? </a:t>
            </a:r>
          </a:p>
          <a:p>
            <a:pPr marL="236538" indent="-236538">
              <a:lnSpc>
                <a:spcPct val="114000"/>
              </a:lnSpc>
              <a:buFont typeface="Arial" pitchFamily="34" charset="0"/>
              <a:buChar char="•"/>
            </a:pPr>
            <a:r>
              <a:rPr lang="en-US" dirty="0"/>
              <a:t>newly discovered talents?</a:t>
            </a:r>
          </a:p>
        </p:txBody>
      </p:sp>
      <p:pic>
        <p:nvPicPr>
          <p:cNvPr id="7" name="Picture 6" descr="A child posing for a picture&#10;&#10;Description automatically generated">
            <a:extLst>
              <a:ext uri="{FF2B5EF4-FFF2-40B4-BE49-F238E27FC236}">
                <a16:creationId xmlns:a16="http://schemas.microsoft.com/office/drawing/2014/main" id="{D9B0E57C-BD23-AD46-A0AD-083CD5B641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904255"/>
            <a:ext cx="5226207" cy="365834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erson, cellphone, person, phone&#10;&#10;Description automatically generated">
            <a:extLst>
              <a:ext uri="{FF2B5EF4-FFF2-40B4-BE49-F238E27FC236}">
                <a16:creationId xmlns:a16="http://schemas.microsoft.com/office/drawing/2014/main" id="{4513263F-6CA4-934C-B024-EE7830DF578D}"/>
              </a:ext>
            </a:extLst>
          </p:cNvPr>
          <p:cNvPicPr>
            <a:picLocks noChangeAspect="1"/>
          </p:cNvPicPr>
          <p:nvPr/>
        </p:nvPicPr>
        <p:blipFill rotWithShape="1">
          <a:blip r:embed="rId3">
            <a:extLst>
              <a:ext uri="{28A0092B-C50C-407E-A947-70E740481C1C}">
                <a14:useLocalDpi xmlns:a14="http://schemas.microsoft.com/office/drawing/2010/main" val="0"/>
              </a:ext>
            </a:extLst>
          </a:blip>
          <a:srcRect l="28324" r="26589"/>
          <a:stretch/>
        </p:blipFill>
        <p:spPr>
          <a:xfrm>
            <a:off x="6400800" y="533400"/>
            <a:ext cx="2743200" cy="6058877"/>
          </a:xfrm>
          <a:prstGeom prst="rect">
            <a:avLst/>
          </a:prstGeom>
        </p:spPr>
      </p:pic>
      <p:sp>
        <p:nvSpPr>
          <p:cNvPr id="3" name="Content Placeholder 2"/>
          <p:cNvSpPr>
            <a:spLocks noGrp="1"/>
          </p:cNvSpPr>
          <p:nvPr>
            <p:ph idx="1"/>
          </p:nvPr>
        </p:nvSpPr>
        <p:spPr>
          <a:xfrm>
            <a:off x="1447800" y="1943100"/>
            <a:ext cx="4953000" cy="2971800"/>
          </a:xfrm>
        </p:spPr>
        <p:txBody>
          <a:bodyPr/>
          <a:lstStyle/>
          <a:p>
            <a:pPr marL="236538" indent="-236538">
              <a:lnSpc>
                <a:spcPct val="114000"/>
              </a:lnSpc>
            </a:pPr>
            <a:r>
              <a:rPr lang="en-US" dirty="0"/>
              <a:t>When have you experienced challenge or crisis in your </a:t>
            </a:r>
            <a:br>
              <a:rPr lang="en-US" dirty="0"/>
            </a:br>
            <a:r>
              <a:rPr lang="en-US" dirty="0"/>
              <a:t>life, such as the death of someone you love?</a:t>
            </a:r>
          </a:p>
          <a:p>
            <a:pPr marL="236538" indent="-236538">
              <a:lnSpc>
                <a:spcPct val="114000"/>
              </a:lnSpc>
              <a:buFont typeface="Arial" pitchFamily="34" charset="0"/>
              <a:buChar char="•"/>
            </a:pPr>
            <a:r>
              <a:rPr lang="en-US" dirty="0"/>
              <a:t>How do these times remind</a:t>
            </a:r>
            <a:br>
              <a:rPr lang="en-US" dirty="0"/>
            </a:br>
            <a:r>
              <a:rPr lang="en-US" dirty="0"/>
              <a:t>you of the gift of life?</a:t>
            </a:r>
          </a:p>
          <a:p>
            <a:endParaRPr lang="en-US" dirty="0"/>
          </a:p>
        </p:txBody>
      </p:sp>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198</TotalTime>
  <Words>628</Words>
  <Application>Microsoft Office PowerPoint</Application>
  <PresentationFormat>On-screen Show (4:3)</PresentationFormat>
  <Paragraphs>63</Paragraphs>
  <Slides>12</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LIC Presentation template</vt:lpstr>
      <vt:lpstr>Life:  A Precious Gift</vt:lpstr>
      <vt:lpstr>PowerPoint Presentation</vt:lpstr>
      <vt:lpstr>PowerPoint Presentation</vt:lpstr>
      <vt:lpstr>PowerPoint Presentation</vt:lpstr>
      <vt:lpstr>PowerPoint Presentation</vt:lpstr>
      <vt:lpstr>PowerPoint Presentation</vt:lpstr>
      <vt:lpstr>Which of your family members make you feel cherished?</vt:lpstr>
      <vt:lpstr>What childhood memories stand out as times of joy?</vt:lpstr>
      <vt:lpstr>PowerPoint Presentation</vt:lpstr>
      <vt:lpstr>PowerPoint Presentation</vt:lpstr>
      <vt:lpstr>Question for Written Reflection</vt:lpstr>
      <vt:lpstr>Acknowledgment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Life, a Precious Gift</dc:title>
  <dc:creator>Jill Johnson</dc:creator>
  <cp:lastModifiedBy>Caren Yang</cp:lastModifiedBy>
  <cp:revision>26</cp:revision>
  <dcterms:created xsi:type="dcterms:W3CDTF">2020-11-13T13:24:04Z</dcterms:created>
  <dcterms:modified xsi:type="dcterms:W3CDTF">2020-12-04T20:34:40Z</dcterms:modified>
</cp:coreProperties>
</file>